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 id="875" r:id="rId18"/>
    <p:sldId id="876" r:id="rId1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FF"/>
    <a:srgbClr val="39B97A"/>
    <a:srgbClr val="1EB26A"/>
    <a:srgbClr val="E3F2E7"/>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114" autoAdjust="0"/>
    <p:restoredTop sz="94606" autoAdjust="0"/>
  </p:normalViewPr>
  <p:slideViewPr>
    <p:cSldViewPr>
      <p:cViewPr varScale="1">
        <p:scale>
          <a:sx n="111" d="100"/>
          <a:sy n="111" d="100"/>
        </p:scale>
        <p:origin x="61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七年级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ea typeface="微软雅黑" panose="020B0503020204020204" pitchFamily="34" charset="-122"/>
                <a:cs typeface="Times New Roman" panose="02020603050405020304" pitchFamily="18" charset="0"/>
              </a:rPr>
              <a:t>冲刺训练　</a:t>
            </a:r>
            <a:r>
              <a:rPr lang="en-US" altLang="zh-CN" sz="4800" b="0">
                <a:solidFill>
                  <a:srgbClr val="000000"/>
                </a:solidFill>
                <a:ea typeface="微软雅黑" panose="020B0503020204020204" pitchFamily="34" charset="-122"/>
                <a:cs typeface="Times New Roman" panose="02020603050405020304" pitchFamily="18" charset="0"/>
              </a:rPr>
              <a:t>1</a:t>
            </a:r>
            <a:endParaRPr lang="zh-CN" altLang="en-US" sz="4800" b="0" dirty="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1116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We know they have a beautiful smile because of their special mouth. That’s why people love them so much.</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可知，人们非常喜欢长江江豚是因为它们有着美丽的微笑。故选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393827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中考新考法-4.eps" descr="id:2147500358;FounderCES"/>
          <p:cNvPicPr/>
          <p:nvPr/>
        </p:nvPicPr>
        <p:blipFill>
          <a:blip r:embed="rId2"/>
          <a:stretch>
            <a:fillRect/>
          </a:stretch>
        </p:blipFill>
        <p:spPr>
          <a:xfrm>
            <a:off x="2686447" y="959369"/>
            <a:ext cx="4536504" cy="578373"/>
          </a:xfrm>
          <a:prstGeom prst="rect">
            <a:avLst/>
          </a:prstGeom>
        </p:spPr>
      </p:pic>
      <p:sp>
        <p:nvSpPr>
          <p:cNvPr id="5" name="矩形 4"/>
          <p:cNvSpPr/>
          <p:nvPr/>
        </p:nvSpPr>
        <p:spPr>
          <a:xfrm>
            <a:off x="1155229" y="910461"/>
            <a:ext cx="492443" cy="646331"/>
          </a:xfrm>
          <a:prstGeom prst="rect">
            <a:avLst/>
          </a:prstGeom>
        </p:spPr>
        <p:txBody>
          <a:bodyPr wrap="none">
            <a:spAutoFit/>
          </a:bodyPr>
          <a:lstStyle/>
          <a:p>
            <a:r>
              <a:rPr lang="en-US" altLang="zh-CN" sz="3600">
                <a:cs typeface="Times New Roman" panose="02020603050405020304" pitchFamily="18" charset="0"/>
              </a:rPr>
              <a:t>B</a:t>
            </a:r>
            <a:endParaRPr lang="zh-CN" altLang="en-US"/>
          </a:p>
        </p:txBody>
      </p:sp>
      <p:sp>
        <p:nvSpPr>
          <p:cNvPr id="3" name="内容占位符 2"/>
          <p:cNvSpPr>
            <a:spLocks noGrp="1"/>
          </p:cNvSpPr>
          <p:nvPr>
            <p:ph idx="1"/>
          </p:nvPr>
        </p:nvSpPr>
        <p:spPr>
          <a:xfrm>
            <a:off x="360854" y="746120"/>
            <a:ext cx="11485848" cy="5078313"/>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句</a:t>
            </a:r>
            <a:r>
              <a:rPr lang="zh-CN"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子还</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原</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sentence can be put in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they are always smiling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However, they don’t smile any more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they are in great danger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they are really nice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241545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973156"/>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句子还原题。上文提到人们因为江豚美丽的微笑而喜欢它们，下文又讲述了江豚面临食物减少、水质变差等生存危机，数量仅剩下大约</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1000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只。所以此处应是转折，表明江豚如今面临的困境，不再能像以前一样</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微笑</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，这里的 </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不微笑</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象征着它们生存艰难。故选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459571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136179" y="908720"/>
            <a:ext cx="518091" cy="646331"/>
          </a:xfrm>
          <a:prstGeom prst="rect">
            <a:avLst/>
          </a:prstGeom>
        </p:spPr>
        <p:txBody>
          <a:bodyPr wrap="none">
            <a:spAutoFit/>
          </a:bodyPr>
          <a:lstStyle/>
          <a:p>
            <a:r>
              <a:rPr lang="en-US" altLang="zh-CN" sz="3600">
                <a:cs typeface="Times New Roman" panose="02020603050405020304" pitchFamily="18" charset="0"/>
              </a:rPr>
              <a:t>C</a:t>
            </a:r>
            <a:endParaRPr lang="zh-CN" altLang="en-US"/>
          </a:p>
        </p:txBody>
      </p:sp>
      <p:sp>
        <p:nvSpPr>
          <p:cNvPr id="4" name="内容占位符 1"/>
          <p:cNvSpPr txBox="1">
            <a:spLocks/>
          </p:cNvSpPr>
          <p:nvPr/>
        </p:nvSpPr>
        <p:spPr bwMode="auto">
          <a:xfrm>
            <a:off x="360854" y="4005064"/>
            <a:ext cx="11485848" cy="248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代词指代题。根据上文</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There are only around 1</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000 of the porpoises left.</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以及对长江江豚面临危险的描述可知，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指代的是长江江豚。故选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4"/>
          <p:cNvSpPr>
            <a:spLocks noGrp="1"/>
          </p:cNvSpPr>
          <p:nvPr>
            <p:ph idx="1"/>
          </p:nvPr>
        </p:nvSpPr>
        <p:spPr>
          <a:xfrm>
            <a:off x="360854" y="746120"/>
            <a:ext cx="11485848" cy="3416320"/>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推</a:t>
            </a:r>
            <a:r>
              <a:rPr lang="zh-CN"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断代词指</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代</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underlined word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refer to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Rivers in China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All kinds of fishes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Yangtze finless porpoises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Volunteers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6" name="中考新考法-6.eps" descr="id:2147505493;FounderCES"/>
          <p:cNvPicPr/>
          <p:nvPr/>
        </p:nvPicPr>
        <p:blipFill>
          <a:blip r:embed="rId2"/>
          <a:stretch>
            <a:fillRect/>
          </a:stretch>
        </p:blipFill>
        <p:spPr>
          <a:xfrm>
            <a:off x="2782838" y="903673"/>
            <a:ext cx="5904656" cy="641853"/>
          </a:xfrm>
          <a:prstGeom prst="rect">
            <a:avLst/>
          </a:prstGeom>
        </p:spPr>
      </p:pic>
    </p:spTree>
    <p:extLst>
      <p:ext uri="{BB962C8B-B14F-4D97-AF65-F5344CB8AC3E}">
        <p14:creationId xmlns:p14="http://schemas.microsoft.com/office/powerpoint/2010/main" val="2213835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88554" y="828001"/>
            <a:ext cx="481222" cy="584775"/>
          </a:xfrm>
          <a:prstGeom prst="rect">
            <a:avLst/>
          </a:prstGeom>
        </p:spPr>
        <p:txBody>
          <a:bodyPr wrap="none">
            <a:spAutoFit/>
          </a:bodyPr>
          <a:lstStyle/>
          <a:p>
            <a:r>
              <a:rPr lang="en-US" altLang="zh-CN" sz="3200">
                <a:cs typeface="Times New Roman" panose="02020603050405020304" pitchFamily="18" charset="0"/>
              </a:rPr>
              <a:t>A</a:t>
            </a:r>
            <a:endParaRPr lang="zh-CN" altLang="en-US" sz="3200"/>
          </a:p>
        </p:txBody>
      </p:sp>
      <p:sp>
        <p:nvSpPr>
          <p:cNvPr id="5" name="内容占位符 4"/>
          <p:cNvSpPr>
            <a:spLocks noGrp="1"/>
          </p:cNvSpPr>
          <p:nvPr>
            <p:ph idx="1"/>
          </p:nvPr>
        </p:nvSpPr>
        <p:spPr>
          <a:xfrm>
            <a:off x="360854" y="746120"/>
            <a:ext cx="11485848" cy="5853910"/>
          </a:xfrm>
        </p:spPr>
        <p:txBody>
          <a:bodyPr/>
          <a:lstStyle/>
          <a:p>
            <a:pPr hangingPunct="0">
              <a:lnSpc>
                <a:spcPct val="130000"/>
              </a:lnSpc>
              <a:spcAft>
                <a:spcPts val="0"/>
              </a:spcAft>
              <a:tabLst>
                <a:tab pos="5850890" algn="l"/>
              </a:tabLst>
            </a:pPr>
            <a:r>
              <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2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32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zh-CN" altLang="zh-CN" sz="3200"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细</a:t>
            </a:r>
            <a:r>
              <a:rPr lang="zh-CN" altLang="zh-CN" sz="320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节排</a:t>
            </a:r>
            <a:r>
              <a:rPr lang="zh-CN" altLang="zh-CN" sz="3200"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序</a:t>
            </a:r>
            <a:r>
              <a:rPr lang="en-US" altLang="zh-CN" sz="3200"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3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right order according to the passage</a:t>
            </a:r>
            <a:r>
              <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30000"/>
              </a:lnSpc>
              <a:spcAft>
                <a:spcPts val="0"/>
              </a:spcAft>
              <a:tabLst>
                <a:tab pos="5850890" algn="l"/>
              </a:tabLst>
            </a:pPr>
            <a:r>
              <a:rPr lang="en-US" altLang="zh-CN" sz="320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 Ge joined a group of volunteers</a:t>
            </a:r>
            <a:r>
              <a:rPr lang="en-US" altLang="zh-CN" sz="3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en-US" altLang="zh-CN" sz="32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 Ge grew up in Hunan’s Yueyang</a:t>
            </a:r>
            <a:r>
              <a:rPr lang="en-US" altLang="zh-CN" sz="3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en-US" altLang="zh-CN" sz="320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 Ge joined an association to save Yangtze finless porpoises</a:t>
            </a:r>
            <a:r>
              <a:rPr lang="en-US" altLang="zh-CN" sz="3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en-US" altLang="zh-CN" sz="320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 Ge learned about the importance of protecting Yangtze finless porpoises</a:t>
            </a:r>
            <a:r>
              <a:rPr lang="en-US" altLang="zh-CN" sz="3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3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200">
                <a:solidFill>
                  <a:srgbClr val="000000"/>
                </a:solidFill>
                <a:latin typeface="宋体" panose="02010600030101010101" pitchFamily="2" charset="-122"/>
                <a:ea typeface="宋体" panose="02010600030101010101" pitchFamily="2" charset="-122"/>
                <a:cs typeface="Times New Roman" panose="02020603050405020304" pitchFamily="18" charset="0"/>
              </a:rPr>
              <a:t>②④①③</a:t>
            </a:r>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sz="3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200">
                <a:solidFill>
                  <a:srgbClr val="000000"/>
                </a:solidFill>
                <a:latin typeface="宋体" panose="02010600030101010101" pitchFamily="2" charset="-122"/>
                <a:ea typeface="宋体" panose="02010600030101010101" pitchFamily="2" charset="-122"/>
                <a:cs typeface="Times New Roman" panose="02020603050405020304" pitchFamily="18" charset="0"/>
              </a:rPr>
              <a:t>①②④③</a:t>
            </a:r>
            <a:endPar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3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200">
                <a:solidFill>
                  <a:srgbClr val="000000"/>
                </a:solidFill>
                <a:latin typeface="宋体" panose="02010600030101010101" pitchFamily="2" charset="-122"/>
                <a:ea typeface="宋体" panose="02010600030101010101" pitchFamily="2" charset="-122"/>
                <a:cs typeface="Times New Roman" panose="02020603050405020304" pitchFamily="18" charset="0"/>
              </a:rPr>
              <a:t>②④③①</a:t>
            </a:r>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sz="3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200">
                <a:solidFill>
                  <a:srgbClr val="000000"/>
                </a:solidFill>
                <a:latin typeface="宋体" panose="02010600030101010101" pitchFamily="2" charset="-122"/>
                <a:ea typeface="宋体" panose="02010600030101010101" pitchFamily="2" charset="-122"/>
                <a:cs typeface="Times New Roman" panose="02020603050405020304" pitchFamily="18" charset="0"/>
              </a:rPr>
              <a:t>②①④③</a:t>
            </a:r>
            <a:endParaRPr lang="zh-CN" altLang="zh-CN" sz="3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中考新考法-4.eps" descr="id:2147500358;FounderCES"/>
          <p:cNvPicPr/>
          <p:nvPr/>
        </p:nvPicPr>
        <p:blipFill>
          <a:blip r:embed="rId2"/>
          <a:stretch>
            <a:fillRect/>
          </a:stretch>
        </p:blipFill>
        <p:spPr>
          <a:xfrm>
            <a:off x="2638822" y="843379"/>
            <a:ext cx="4536504" cy="578373"/>
          </a:xfrm>
          <a:prstGeom prst="rect">
            <a:avLst/>
          </a:prstGeom>
        </p:spPr>
      </p:pic>
    </p:spTree>
    <p:extLst>
      <p:ext uri="{BB962C8B-B14F-4D97-AF65-F5344CB8AC3E}">
        <p14:creationId xmlns:p14="http://schemas.microsoft.com/office/powerpoint/2010/main" val="1608593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973156"/>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细节排序题。根据</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Tan Ge was born in 1991. She grew up in Hunan’s Yueyang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 city beside Dongting Lake.</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zh-CN" altLang="zh-CN" b="1">
                <a:solidFill>
                  <a:srgbClr val="FF0000"/>
                </a:solidFill>
                <a:latin typeface="Times New Roman" panose="02020603050405020304" pitchFamily="18" charset="0"/>
                <a:ea typeface="宋体" panose="02010600030101010101" pitchFamily="2" charset="-122"/>
                <a:cs typeface="宋体" panose="02010600030101010101" pitchFamily="2" charset="-122"/>
              </a:rPr>
              <a:t>②</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谭格在湖南岳阳长大是最先发生的；接着</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After learning about this important animal and the importance of saving the animal</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，即</a:t>
            </a:r>
            <a:r>
              <a:rPr lang="zh-CN" altLang="zh-CN" b="1">
                <a:solidFill>
                  <a:srgbClr val="FF0000"/>
                </a:solidFill>
                <a:latin typeface="Times New Roman" panose="02020603050405020304" pitchFamily="18" charset="0"/>
                <a:ea typeface="宋体" panose="02010600030101010101" pitchFamily="2" charset="-122"/>
                <a:cs typeface="宋体" panose="02010600030101010101" pitchFamily="2" charset="-122"/>
              </a:rPr>
              <a:t>④</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谭格了解到保护长江江豚的重要性</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878368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42160"/>
          </a:xfrm>
        </p:spPr>
        <p:txBody>
          <a:bodyPr/>
          <a:lstStyle/>
          <a:p>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然后</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she joined a group of volunteers and started working to save them</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，也就是</a:t>
            </a:r>
            <a:r>
              <a:rPr lang="zh-CN" altLang="zh-CN" b="1">
                <a:solidFill>
                  <a:srgbClr val="FF0000"/>
                </a:solidFill>
                <a:latin typeface="Times New Roman" panose="02020603050405020304" pitchFamily="18" charset="0"/>
                <a:ea typeface="宋体" panose="02010600030101010101" pitchFamily="2" charset="-122"/>
                <a:cs typeface="宋体" panose="02010600030101010101" pitchFamily="2" charset="-122"/>
              </a:rPr>
              <a:t>①</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谭格加入了一群志愿者；最后</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in 2018</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she joined an association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协会</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，即</a:t>
            </a:r>
            <a:r>
              <a:rPr lang="zh-CN" altLang="zh-CN" b="1">
                <a:solidFill>
                  <a:srgbClr val="FF0000"/>
                </a:solidFill>
                <a:latin typeface="Times New Roman" panose="02020603050405020304" pitchFamily="18" charset="0"/>
                <a:ea typeface="宋体" panose="02010600030101010101" pitchFamily="2" charset="-122"/>
                <a:cs typeface="宋体" panose="02010600030101010101" pitchFamily="2" charset="-122"/>
              </a:rPr>
              <a:t>③</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谭格加入了一个拯救长江江豚的协会。所以正确顺序是</a:t>
            </a:r>
            <a:r>
              <a:rPr lang="zh-CN" altLang="zh-CN" b="1">
                <a:solidFill>
                  <a:srgbClr val="FF0000"/>
                </a:solidFill>
                <a:latin typeface="Times New Roman" panose="02020603050405020304" pitchFamily="18" charset="0"/>
                <a:ea typeface="宋体" panose="02010600030101010101" pitchFamily="2" charset="-122"/>
                <a:cs typeface="宋体" panose="02010600030101010101" pitchFamily="2" charset="-122"/>
              </a:rPr>
              <a:t>②④①③</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755264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中考新考法-4.eps" descr="id:2147500358;FounderCES"/>
          <p:cNvPicPr/>
          <p:nvPr/>
        </p:nvPicPr>
        <p:blipFill>
          <a:blip r:embed="rId2"/>
          <a:stretch>
            <a:fillRect/>
          </a:stretch>
        </p:blipFill>
        <p:spPr>
          <a:xfrm>
            <a:off x="2715022" y="949844"/>
            <a:ext cx="4685924" cy="597423"/>
          </a:xfrm>
          <a:prstGeom prst="rect">
            <a:avLst/>
          </a:prstGeom>
        </p:spPr>
      </p:pic>
      <p:sp>
        <p:nvSpPr>
          <p:cNvPr id="5" name="矩形 4"/>
          <p:cNvSpPr/>
          <p:nvPr/>
        </p:nvSpPr>
        <p:spPr>
          <a:xfrm>
            <a:off x="1155229" y="910461"/>
            <a:ext cx="492443" cy="646331"/>
          </a:xfrm>
          <a:prstGeom prst="rect">
            <a:avLst/>
          </a:prstGeom>
        </p:spPr>
        <p:txBody>
          <a:bodyPr wrap="none">
            <a:spAutoFit/>
          </a:bodyPr>
          <a:lstStyle/>
          <a:p>
            <a:r>
              <a:rPr lang="en-US" altLang="zh-CN" sz="3600">
                <a:cs typeface="Times New Roman" panose="02020603050405020304" pitchFamily="18" charset="0"/>
              </a:rPr>
              <a:t>B</a:t>
            </a:r>
            <a:endParaRPr lang="zh-CN" altLang="en-US"/>
          </a:p>
        </p:txBody>
      </p:sp>
      <p:sp>
        <p:nvSpPr>
          <p:cNvPr id="3" name="内容占位符 2"/>
          <p:cNvSpPr>
            <a:spLocks noGrp="1"/>
          </p:cNvSpPr>
          <p:nvPr>
            <p:ph idx="1"/>
          </p:nvPr>
        </p:nvSpPr>
        <p:spPr>
          <a:xfrm>
            <a:off x="360854" y="746120"/>
            <a:ext cx="11485848" cy="5078313"/>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标</a:t>
            </a:r>
            <a:r>
              <a:rPr lang="zh-CN"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题归</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纳</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best title of the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Working with Volunteers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Saving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Smiling Angel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Young Volunteer’s Dream</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Wildlife in Dongting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Lake</a:t>
            </a:r>
          </a:p>
        </p:txBody>
      </p:sp>
    </p:spTree>
    <p:extLst>
      <p:ext uri="{BB962C8B-B14F-4D97-AF65-F5344CB8AC3E}">
        <p14:creationId xmlns:p14="http://schemas.microsoft.com/office/powerpoint/2010/main" val="4056093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1116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标题归纳题。文章主要围绕着拯救长江江豚展开，讲述了江豚的现状以及志愿者谭格为拯救它们所做的努力，选项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拯救</a:t>
            </a:r>
            <a:r>
              <a:rPr lang="en-US" altLang="zh-CN" b="1">
                <a:solidFill>
                  <a:srgbClr val="FF0000"/>
                </a:solidFill>
                <a:latin typeface="+mn-ea"/>
                <a:cs typeface="Times New Roman" panose="02020603050405020304" pitchFamily="18" charset="0"/>
              </a:rPr>
              <a:t>‘</a:t>
            </a:r>
            <a:r>
              <a:rPr lang="zh-CN" altLang="zh-CN" b="1">
                <a:solidFill>
                  <a:srgbClr val="FF0000"/>
                </a:solidFill>
                <a:latin typeface="+mn-ea"/>
                <a:cs typeface="Times New Roman" panose="02020603050405020304" pitchFamily="18" charset="0"/>
              </a:rPr>
              <a:t>微笑天使</a:t>
            </a:r>
            <a:r>
              <a:rPr lang="en-US" altLang="zh-CN" b="1">
                <a:solidFill>
                  <a:srgbClr val="FF0000"/>
                </a:solidFill>
                <a:latin typeface="+mn-ea"/>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符合文章主旨。</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756808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334566" y="836712"/>
            <a:ext cx="11512136" cy="1383930"/>
          </a:xfrm>
          <a:prstGeom prst="rect">
            <a:avLst/>
          </a:prstGeom>
        </p:spPr>
      </p:pic>
      <p:pic>
        <p:nvPicPr>
          <p:cNvPr id="8" name="图片 7"/>
          <p:cNvPicPr>
            <a:picLocks noChangeAspect="1"/>
          </p:cNvPicPr>
          <p:nvPr/>
        </p:nvPicPr>
        <p:blipFill>
          <a:blip r:embed="rId3"/>
          <a:stretch>
            <a:fillRect/>
          </a:stretch>
        </p:blipFill>
        <p:spPr>
          <a:xfrm>
            <a:off x="406574" y="2348880"/>
            <a:ext cx="3024336" cy="790377"/>
          </a:xfrm>
          <a:prstGeom prst="rect">
            <a:avLst/>
          </a:prstGeom>
        </p:spPr>
      </p:pic>
      <p:sp>
        <p:nvSpPr>
          <p:cNvPr id="10" name="内容占位符 1"/>
          <p:cNvSpPr txBox="1">
            <a:spLocks/>
          </p:cNvSpPr>
          <p:nvPr/>
        </p:nvSpPr>
        <p:spPr bwMode="auto">
          <a:xfrm>
            <a:off x="360854" y="2348880"/>
            <a:ext cx="11485848" cy="248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a:t>
            </a:r>
            <a:r>
              <a:rPr lang="zh-CN" altLang="zh-CN">
                <a:latin typeface="Times New Roman" panose="02020603050405020304" pitchFamily="18" charset="0"/>
                <a:ea typeface="楷体" panose="02010609060101010101" pitchFamily="49" charset="-122"/>
                <a:cs typeface="Times New Roman" panose="02020603050405020304" pitchFamily="18" charset="0"/>
              </a:rPr>
              <a:t>文主要讲述了年轻志愿者谭格致力于拯救长江江豚这一濒危动物的故事</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介绍了江豚的现状以及谭格为此所做的努力。</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669109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篇章导图.eps" descr="id:2147489504;FounderCES"/>
          <p:cNvPicPr/>
          <p:nvPr/>
        </p:nvPicPr>
        <p:blipFill>
          <a:blip r:embed="rId2"/>
          <a:stretch>
            <a:fillRect/>
          </a:stretch>
        </p:blipFill>
        <p:spPr>
          <a:xfrm>
            <a:off x="406574" y="1124744"/>
            <a:ext cx="1966310" cy="547618"/>
          </a:xfrm>
          <a:prstGeom prst="rect">
            <a:avLst/>
          </a:prstGeom>
        </p:spPr>
      </p:pic>
      <p:pic>
        <p:nvPicPr>
          <p:cNvPr id="4" name="gq12.jpg" descr="id:2147489511;FounderCES"/>
          <p:cNvPicPr/>
          <p:nvPr/>
        </p:nvPicPr>
        <p:blipFill>
          <a:blip r:embed="rId3"/>
          <a:stretch>
            <a:fillRect/>
          </a:stretch>
        </p:blipFill>
        <p:spPr>
          <a:xfrm>
            <a:off x="392459" y="1916832"/>
            <a:ext cx="9764633" cy="2592288"/>
          </a:xfrm>
          <a:prstGeom prst="rect">
            <a:avLst/>
          </a:prstGeom>
        </p:spPr>
      </p:pic>
      <p:sp>
        <p:nvSpPr>
          <p:cNvPr id="5" name="内容占位符 1"/>
          <p:cNvSpPr txBox="1">
            <a:spLocks/>
          </p:cNvSpPr>
          <p:nvPr/>
        </p:nvSpPr>
        <p:spPr bwMode="auto">
          <a:xfrm>
            <a:off x="6311230" y="4653136"/>
            <a:ext cx="5535472"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r" defTabSz="914400" rtl="0" eaLnBrk="1" fontAlgn="base" latinLnBrk="0" hangingPunct="1">
              <a:lnSpc>
                <a:spcPct val="150000"/>
              </a:lnSpc>
              <a:spcBef>
                <a:spcPts val="0"/>
              </a:spcBef>
              <a:spcAft>
                <a:spcPts val="0"/>
              </a:spcAft>
              <a:buClrTx/>
              <a:buSzTx/>
              <a:buFontTx/>
              <a:buNone/>
              <a:tabLst>
                <a:tab pos="5850890" algn="l"/>
              </a:tabLst>
              <a:defRPr/>
            </a:pPr>
            <a:r>
              <a:rPr kumimoji="0" lang="zh-CN" altLang="zh-CN" sz="3600" b="0"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zh-CN" altLang="zh-CN" sz="3600" b="0" i="0" u="none" strike="noStrike" kern="1200" cap="none" spc="0" normalizeH="0" baseline="0" noProof="0">
                <a:ln>
                  <a:noFill/>
                </a:ln>
                <a:solidFill>
                  <a:srgbClr val="000000"/>
                </a:solidFill>
                <a:effectLst/>
                <a:uLnTx/>
                <a:uFillTx/>
                <a:latin typeface="Times New Roman" panose="02020603050405020304" pitchFamily="18" charset="0"/>
                <a:ea typeface="楷体" panose="02010609060101010101" pitchFamily="49" charset="-122"/>
                <a:cs typeface="Times New Roman" panose="02020603050405020304" pitchFamily="18" charset="0"/>
              </a:rPr>
              <a:t>湖北十堰房县期中</a:t>
            </a:r>
            <a:r>
              <a:rPr kumimoji="0" lang="zh-CN" altLang="zh-CN" sz="36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endParaRPr kumimoji="0" lang="en-US" altLang="zh-CN" sz="3600" b="0" i="0" u="none" strike="noStrike" kern="1200" cap="none" spc="0" normalizeH="0" baseline="0" noProof="0" smtClean="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542223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11163"/>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young woman spends her time helping people know more about saving Yangtze’s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smiling angels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Yangtze River is their home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are Yangtze finless porpoises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kind of animal in danger in China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30212651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804153"/>
          </a:xfrm>
        </p:spPr>
        <p:txBody>
          <a:bodyPr/>
          <a:lstStyle/>
          <a:p>
            <a:pPr indent="9144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know they have a beautiful smile because of their special mouth</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That’s why people love them so much</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 take so many fish from the river that the finless porpoises have less food to eat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the water isn’t so good as before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are only around 1</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of the porpoises left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Many volunteers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志愿者</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 working hard to save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them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Tan Ge is one of them</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40264835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973156"/>
          </a:xfrm>
        </p:spPr>
        <p:txBody>
          <a:bodyPr/>
          <a:lstStyle/>
          <a:p>
            <a:pPr indent="9144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 Ge was born in 1991</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grew up in Hunan’s Yueyang, a city beside Dongting Lake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lake is linked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连接的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the Yangtze River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After learning about this important animal and the importance of saving the animal, she joined a group of volunteers and started working to save them</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4836770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11163"/>
          </a:xfrm>
        </p:spPr>
        <p:txBody>
          <a:bodyPr/>
          <a:lstStyle/>
          <a:p>
            <a:pPr indent="9144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she worked with the volunteers, Tan Ge learned more about the animal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she knew that maybe a lot of people, like herself, didn’t know much of the animal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in 2018</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joined an association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协会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4417239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11163"/>
          </a:xfrm>
        </p:spPr>
        <p:txBody>
          <a:bodyPr/>
          <a:lstStyle/>
          <a:p>
            <a:pPr indent="9144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 that, she tried her best to work for the animal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joined in over 350 field trips to fight against bad fishing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saved not only finless porpoises, but also other kinds of wildlife in the area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496332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136179" y="908720"/>
            <a:ext cx="518091" cy="646331"/>
          </a:xfrm>
          <a:prstGeom prst="rect">
            <a:avLst/>
          </a:prstGeom>
        </p:spPr>
        <p:txBody>
          <a:bodyPr wrap="none">
            <a:spAutoFit/>
          </a:bodyPr>
          <a:lstStyle/>
          <a:p>
            <a:r>
              <a:rPr lang="en-US" altLang="zh-CN" sz="3600">
                <a:cs typeface="Times New Roman" panose="02020603050405020304" pitchFamily="18" charset="0"/>
              </a:rPr>
              <a:t>A</a:t>
            </a:r>
            <a:endParaRPr lang="zh-CN" altLang="en-US"/>
          </a:p>
        </p:txBody>
      </p:sp>
      <p:sp>
        <p:nvSpPr>
          <p:cNvPr id="3" name="内容占位符 2"/>
          <p:cNvSpPr>
            <a:spLocks noGrp="1"/>
          </p:cNvSpPr>
          <p:nvPr>
            <p:ph idx="1"/>
          </p:nvPr>
        </p:nvSpPr>
        <p:spPr>
          <a:xfrm>
            <a:off x="360854" y="746120"/>
            <a:ext cx="11485848" cy="5078313"/>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do people love Yangtze finless porpoises very much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Because they have a beautiful smile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Because they look like fish</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Because they are important to us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Because they can sing well</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1844491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chemeClr val="tx1"/>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784</TotalTime>
  <Words>582</Words>
  <Application>Microsoft Office PowerPoint</Application>
  <PresentationFormat>自定义</PresentationFormat>
  <Paragraphs>45</Paragraphs>
  <Slides>18</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18</vt:i4>
      </vt:variant>
    </vt:vector>
  </HeadingPairs>
  <TitlesOfParts>
    <vt:vector size="26"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479</cp:revision>
  <dcterms:created xsi:type="dcterms:W3CDTF">2020-11-06T05:24:00Z</dcterms:created>
  <dcterms:modified xsi:type="dcterms:W3CDTF">2025-09-13T07:39:30Z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